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8" r:id="rId3"/>
    <p:sldId id="319" r:id="rId4"/>
    <p:sldId id="274" r:id="rId5"/>
    <p:sldId id="271" r:id="rId6"/>
    <p:sldId id="269" r:id="rId7"/>
    <p:sldId id="272" r:id="rId8"/>
    <p:sldId id="267" r:id="rId9"/>
    <p:sldId id="332" r:id="rId10"/>
    <p:sldId id="295" r:id="rId11"/>
    <p:sldId id="292" r:id="rId12"/>
    <p:sldId id="296" r:id="rId13"/>
    <p:sldId id="299" r:id="rId14"/>
    <p:sldId id="270" r:id="rId15"/>
    <p:sldId id="294" r:id="rId16"/>
    <p:sldId id="322" r:id="rId17"/>
    <p:sldId id="320" r:id="rId18"/>
    <p:sldId id="304" r:id="rId19"/>
    <p:sldId id="334" r:id="rId20"/>
    <p:sldId id="333" r:id="rId21"/>
    <p:sldId id="293" r:id="rId22"/>
    <p:sldId id="305" r:id="rId23"/>
    <p:sldId id="313" r:id="rId24"/>
    <p:sldId id="336" r:id="rId25"/>
    <p:sldId id="298" r:id="rId26"/>
    <p:sldId id="321" r:id="rId27"/>
    <p:sldId id="276" r:id="rId28"/>
    <p:sldId id="300" r:id="rId29"/>
    <p:sldId id="301" r:id="rId30"/>
    <p:sldId id="339" r:id="rId31"/>
    <p:sldId id="330" r:id="rId32"/>
    <p:sldId id="329" r:id="rId33"/>
    <p:sldId id="331" r:id="rId34"/>
    <p:sldId id="340" r:id="rId35"/>
    <p:sldId id="341" r:id="rId36"/>
    <p:sldId id="342" r:id="rId37"/>
    <p:sldId id="323" r:id="rId38"/>
    <p:sldId id="289" r:id="rId39"/>
    <p:sldId id="316" r:id="rId40"/>
    <p:sldId id="317" r:id="rId41"/>
    <p:sldId id="318" r:id="rId42"/>
    <p:sldId id="290" r:id="rId43"/>
    <p:sldId id="310" r:id="rId44"/>
    <p:sldId id="343" r:id="rId45"/>
    <p:sldId id="311" r:id="rId46"/>
    <p:sldId id="312" r:id="rId47"/>
    <p:sldId id="344" r:id="rId48"/>
    <p:sldId id="278" r:id="rId49"/>
    <p:sldId id="279" r:id="rId50"/>
    <p:sldId id="326" r:id="rId51"/>
    <p:sldId id="285" r:id="rId52"/>
    <p:sldId id="286" r:id="rId53"/>
    <p:sldId id="327" r:id="rId54"/>
    <p:sldId id="325" r:id="rId55"/>
  </p:sldIdLst>
  <p:sldSz cx="9144000" cy="6858000" type="screen4x3"/>
  <p:notesSz cx="6858000" cy="9144000"/>
  <p:custDataLst>
    <p:tags r:id="rId5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  <p14:sldId id="272"/>
          </p14:sldIdLst>
        </p14:section>
        <p14:section name="Normal Physiology of Glucose Homeostasis" id="{5833F39B-8166-A843-A108-9D1BCD279BF3}">
          <p14:sldIdLst>
            <p14:sldId id="267"/>
            <p14:sldId id="332"/>
            <p14:sldId id="295"/>
            <p14:sldId id="292"/>
            <p14:sldId id="296"/>
            <p14:sldId id="299"/>
            <p14:sldId id="270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298"/>
            <p14:sldId id="321"/>
            <p14:sldId id="276"/>
            <p14:sldId id="300"/>
            <p14:sldId id="301"/>
            <p14:sldId id="339"/>
            <p14:sldId id="330"/>
            <p14:sldId id="329"/>
            <p14:sldId id="331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289"/>
            <p14:sldId id="316"/>
            <p14:sldId id="317"/>
            <p14:sldId id="318"/>
            <p14:sldId id="290"/>
            <p14:sldId id="310"/>
            <p14:sldId id="343"/>
            <p14:sldId id="311"/>
            <p14:sldId id="312"/>
            <p14:sldId id="344"/>
          </p14:sldIdLst>
        </p14:section>
        <p14:section name="Treatments for Diabetes" id="{2D6B9819-9798-1F46-9416-2E50E63A98A1}">
          <p14:sldIdLst>
            <p14:sldId id="278"/>
            <p14:sldId id="279"/>
            <p14:sldId id="326"/>
            <p14:sldId id="285"/>
            <p14:sldId id="286"/>
            <p14:sldId id="327"/>
            <p14:sldId id="32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1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tags" Target="tags/tag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11/3/13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are the major glucose consuming pathways for energy generation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0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 some time discussing what would happen</a:t>
            </a:r>
            <a:r>
              <a:rPr lang="en-US" baseline="0" dirty="0" smtClean="0"/>
              <a:t> 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talk about providing more insulin.  What would be the downside of providing more insulin?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5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11/3/13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Diabetes and Glucagon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1" y="274638"/>
            <a:ext cx="875844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Glycolysis and Oxidative Phosphorylation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1" y="1302170"/>
            <a:ext cx="3046603" cy="54403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2436" y="5943059"/>
            <a:ext cx="5241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 Berg, </a:t>
            </a:r>
            <a:r>
              <a:rPr lang="en-US" dirty="0" err="1" smtClean="0"/>
              <a:t>Tzymozcko</a:t>
            </a:r>
            <a:r>
              <a:rPr lang="en-US" dirty="0" smtClean="0"/>
              <a:t> and </a:t>
            </a:r>
            <a:r>
              <a:rPr lang="en-US" dirty="0" err="1" smtClean="0"/>
              <a:t>Stryer</a:t>
            </a:r>
            <a:r>
              <a:rPr lang="en-US" dirty="0" smtClean="0"/>
              <a:t> </a:t>
            </a:r>
            <a:r>
              <a:rPr lang="en-US" u="sng" dirty="0" smtClean="0"/>
              <a:t>Biochemistry</a:t>
            </a:r>
            <a:r>
              <a:rPr lang="en-US" dirty="0" smtClean="0"/>
              <a:t> (2002) http</a:t>
            </a:r>
            <a:r>
              <a:rPr lang="en-US" dirty="0"/>
              <a:t>://</a:t>
            </a:r>
            <a:r>
              <a:rPr lang="en-US" dirty="0" err="1"/>
              <a:t>www.ncbi.nlm.nih.gov</a:t>
            </a:r>
            <a:r>
              <a:rPr lang="en-US" dirty="0"/>
              <a:t>/books/</a:t>
            </a:r>
            <a:r>
              <a:rPr lang="en-US" dirty="0" smtClean="0"/>
              <a:t>NBK22427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37" y="1302170"/>
            <a:ext cx="4371549" cy="40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04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 and </a:t>
            </a:r>
            <a:r>
              <a:rPr lang="en-US" dirty="0" err="1" smtClean="0"/>
              <a:t>FBPase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Endocrine Control of Blood Glucose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09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8632" y="6211669"/>
            <a:ext cx="5761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Blood Glucose in </a:t>
            </a:r>
            <a:r>
              <a:rPr lang="en-US" i="1" dirty="0" smtClean="0"/>
              <a:t>Wikipedia</a:t>
            </a:r>
            <a:r>
              <a:rPr lang="en-US" dirty="0" smtClean="0"/>
              <a:t> retrieved Oct 30, 2013 from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Blood_sugar_regulation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6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35100"/>
            <a:ext cx="8890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phosphorylation</a:t>
            </a:r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2" y="1586790"/>
            <a:ext cx="5195637" cy="5271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5684" y="5360737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Adrenaline and the Sympathetic Nervous 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243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Glucagon primarily affects the liver</a:t>
            </a:r>
          </a:p>
          <a:p>
            <a:r>
              <a:rPr lang="en-US" dirty="0" smtClean="0"/>
              <a:t>Adrenaline activates GPCR signaling in fat and muscle tissue</a:t>
            </a:r>
          </a:p>
          <a:p>
            <a:r>
              <a:rPr lang="en-US" dirty="0" smtClean="0"/>
              <a:t>In fat tissue, the primary function is lipolysis</a:t>
            </a:r>
          </a:p>
          <a:p>
            <a:r>
              <a:rPr lang="en-US" dirty="0" smtClean="0"/>
              <a:t>In muscle the primary function is glycolysis and oxidative respiration</a:t>
            </a:r>
          </a:p>
          <a:p>
            <a:r>
              <a:rPr lang="en-US" dirty="0" smtClean="0"/>
              <a:t>These do not dramatically affect acute glucose homeostasis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55517" y="4892021"/>
            <a:ext cx="4888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Young and </a:t>
            </a:r>
            <a:r>
              <a:rPr lang="en-US" dirty="0" err="1" smtClean="0"/>
              <a:t>Zechner</a:t>
            </a:r>
            <a:r>
              <a:rPr lang="en-US" dirty="0" smtClean="0"/>
              <a:t> (2013) Genes Dev. </a:t>
            </a:r>
            <a:r>
              <a:rPr lang="en-US" dirty="0"/>
              <a:t>27: 459-84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69" y="1831130"/>
            <a:ext cx="4179231" cy="30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Responses to Energy Stress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76" y="1417638"/>
            <a:ext cx="4704008" cy="4763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955" y="6449737"/>
            <a:ext cx="50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Ruderman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(2010) Am. J. </a:t>
            </a:r>
            <a:r>
              <a:rPr lang="en-US" dirty="0" err="1" smtClean="0"/>
              <a:t>Physio</a:t>
            </a:r>
            <a:r>
              <a:rPr lang="en-US" dirty="0" smtClean="0"/>
              <a:t>. 298:E751-760 </a:t>
            </a:r>
          </a:p>
        </p:txBody>
      </p:sp>
    </p:spTree>
    <p:extLst>
      <p:ext uri="{BB962C8B-B14F-4D97-AF65-F5344CB8AC3E}">
        <p14:creationId xmlns:p14="http://schemas.microsoft.com/office/powerpoint/2010/main" val="367702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of AMPK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62" y="1417638"/>
            <a:ext cx="5577820" cy="4665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1149" y="6278350"/>
            <a:ext cx="444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Hardie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(2012) Nat. Rev. </a:t>
            </a:r>
            <a:r>
              <a:rPr lang="en-US" dirty="0"/>
              <a:t>MCB 13: 251-62 </a:t>
            </a:r>
          </a:p>
        </p:txBody>
      </p:sp>
    </p:spTree>
    <p:extLst>
      <p:ext uri="{BB962C8B-B14F-4D97-AF65-F5344CB8AC3E}">
        <p14:creationId xmlns:p14="http://schemas.microsoft.com/office/powerpoint/2010/main" val="195860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Is </a:t>
            </a:r>
            <a:r>
              <a:rPr lang="en-US" dirty="0" smtClean="0"/>
              <a:t>There </a:t>
            </a:r>
            <a:r>
              <a:rPr lang="en-US" dirty="0" smtClean="0"/>
              <a:t>Insulin </a:t>
            </a:r>
            <a:r>
              <a:rPr lang="en-US" dirty="0" smtClean="0"/>
              <a:t>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  <a:p>
            <a:r>
              <a:rPr lang="en-US" dirty="0" smtClean="0"/>
              <a:t>Insulin resistance and pancreatic </a:t>
            </a:r>
            <a:r>
              <a:rPr lang="en-US" dirty="0"/>
              <a:t>r</a:t>
            </a:r>
            <a:r>
              <a:rPr lang="en-US" dirty="0" smtClean="0"/>
              <a:t>esponses underlie progression from weight gain to diabetes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Insulin Resistance Lead to Hyperglycemia/Type II </a:t>
            </a:r>
            <a:r>
              <a:rPr lang="en-US" dirty="0" smtClean="0"/>
              <a:t>Diabetes?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59537" cy="3920958"/>
          </a:xfrm>
        </p:spPr>
        <p:txBody>
          <a:bodyPr>
            <a:normAutofit/>
          </a:bodyPr>
          <a:lstStyle/>
          <a:p>
            <a:r>
              <a:rPr lang="en-US" dirty="0" smtClean="0"/>
              <a:t>Reduced disposal of glucose in peripheral tissues (fat and muscle)</a:t>
            </a:r>
          </a:p>
          <a:p>
            <a:r>
              <a:rPr lang="en-US" dirty="0" smtClean="0"/>
              <a:t>Reduced </a:t>
            </a:r>
            <a:r>
              <a:rPr lang="en-US" dirty="0" smtClean="0"/>
              <a:t>suppression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4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0" y="1337430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Nutrient Overload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3" y="1217111"/>
            <a:ext cx="6978316" cy="4861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0105" y="6207931"/>
            <a:ext cx="419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Patti and Kahn (2009) Nat Med 10:1049-50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an Inflammatory State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89" y="1255428"/>
            <a:ext cx="6657474" cy="5081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7474" y="6364037"/>
            <a:ext cx="596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sitemaker.umich.edu</a:t>
            </a:r>
            <a:r>
              <a:rPr lang="en-US" dirty="0"/>
              <a:t>/</a:t>
            </a:r>
            <a:r>
              <a:rPr lang="en-US" dirty="0" err="1"/>
              <a:t>lumeng.lab</a:t>
            </a:r>
            <a:r>
              <a:rPr lang="en-US" dirty="0"/>
              <a:t>/research </a:t>
            </a:r>
          </a:p>
        </p:txBody>
      </p:sp>
    </p:spTree>
    <p:extLst>
      <p:ext uri="{BB962C8B-B14F-4D97-AF65-F5344CB8AC3E}">
        <p14:creationId xmlns:p14="http://schemas.microsoft.com/office/powerpoint/2010/main" val="37412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Inflammation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1303129"/>
            <a:ext cx="6523788" cy="480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4422" y="6256421"/>
            <a:ext cx="355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(2012) Circulation 125: 1081-83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9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Lipid Accumulation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0" y="1717842"/>
            <a:ext cx="84328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4422" y="4772526"/>
            <a:ext cx="536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Erion</a:t>
            </a:r>
            <a:r>
              <a:rPr lang="en-US" dirty="0" smtClean="0"/>
              <a:t> and Shulman (2010) Nature Medicine 16:400-402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Several Potential Novel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drug targets</a:t>
            </a:r>
          </a:p>
          <a:p>
            <a:pPr lvl="1"/>
            <a:r>
              <a:rPr lang="en-US" dirty="0" smtClean="0"/>
              <a:t>mTORC1</a:t>
            </a:r>
          </a:p>
          <a:p>
            <a:pPr lvl="1"/>
            <a:r>
              <a:rPr lang="en-US" dirty="0" smtClean="0"/>
              <a:t>JNK</a:t>
            </a:r>
          </a:p>
          <a:p>
            <a:pPr lvl="1"/>
            <a:r>
              <a:rPr lang="en-US" dirty="0" smtClean="0"/>
              <a:t>Protein Kinase C</a:t>
            </a:r>
          </a:p>
          <a:p>
            <a:r>
              <a:rPr lang="en-US" dirty="0" smtClean="0"/>
              <a:t>What would be the downside of increasing insulin sensitivity in an obese patient?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Diabetes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4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Type I Diabetes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Insulin Injections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190205"/>
          </a:xfrm>
        </p:spPr>
        <p:txBody>
          <a:bodyPr/>
          <a:lstStyle/>
          <a:p>
            <a:r>
              <a:rPr lang="en-US" dirty="0" smtClean="0"/>
              <a:t>Long </a:t>
            </a:r>
            <a:r>
              <a:rPr lang="en-US" dirty="0" err="1" smtClean="0"/>
              <a:t>vs</a:t>
            </a:r>
            <a:r>
              <a:rPr lang="en-US" dirty="0" smtClean="0"/>
              <a:t> Short Acting Insulin</a:t>
            </a:r>
          </a:p>
          <a:p>
            <a:r>
              <a:rPr lang="en-US" dirty="0" smtClean="0"/>
              <a:t>Insulin Pumps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5106857" y="1535113"/>
            <a:ext cx="2991813" cy="639762"/>
          </a:xfrm>
        </p:spPr>
        <p:txBody>
          <a:bodyPr/>
          <a:lstStyle/>
          <a:p>
            <a:r>
              <a:rPr lang="en-US" dirty="0" smtClean="0"/>
              <a:t>Islet Transplantations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50638"/>
            <a:ext cx="3665091" cy="2932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38" y="2490818"/>
            <a:ext cx="4020462" cy="26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Type II Diabetes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Normalize blood glucose  levels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Store it in body tissues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Excrete </a:t>
            </a:r>
            <a:r>
              <a:rPr lang="en-US" dirty="0" smtClean="0"/>
              <a:t>it in the urine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Burn the </a:t>
            </a:r>
            <a:r>
              <a:rPr lang="en-US" dirty="0" smtClean="0"/>
              <a:t>excess glucose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2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Store Excess Glucose I – Provide or Secrete More Insulin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07" y="1765217"/>
            <a:ext cx="4206261" cy="3728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7072" y="5668551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67789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Sulfonylureas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Tolbutamide</a:t>
            </a:r>
            <a:endParaRPr lang="en-US" b="1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Glyburide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90737"/>
            <a:ext cx="1646605" cy="8086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0" y="3716421"/>
            <a:ext cx="18314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7474" y="3395579"/>
            <a:ext cx="0" cy="60157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5293895"/>
            <a:ext cx="349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class that improves insulin secretion is GLP1 agonists or DPP inhibitors (lecture in 2 weeks by Dr. Cook)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0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5" y="274638"/>
            <a:ext cx="922421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Store Excess Glucose II – Insulin Sensitizers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79" y="1600200"/>
            <a:ext cx="403726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Thiazolidinediones</a:t>
            </a:r>
            <a:endParaRPr lang="en-US" dirty="0" smtClean="0"/>
          </a:p>
          <a:p>
            <a:r>
              <a:rPr lang="en-US" dirty="0" smtClean="0"/>
              <a:t>Agonists of </a:t>
            </a:r>
            <a:r>
              <a:rPr lang="en-US" dirty="0" err="1" smtClean="0"/>
              <a:t>PPARy</a:t>
            </a:r>
            <a:r>
              <a:rPr lang="en-US" dirty="0" smtClean="0"/>
              <a:t> transcription factor</a:t>
            </a:r>
          </a:p>
          <a:p>
            <a:r>
              <a:rPr lang="en-US" dirty="0" smtClean="0"/>
              <a:t>Promotes lipid storage and oxidation as well as new fat cells</a:t>
            </a:r>
          </a:p>
          <a:p>
            <a:r>
              <a:rPr lang="en-US" b="1" dirty="0" smtClean="0"/>
              <a:t>Rosiglitazone</a:t>
            </a:r>
            <a:r>
              <a:rPr lang="en-US" dirty="0" smtClean="0"/>
              <a:t> (Avandia) and </a:t>
            </a:r>
            <a:r>
              <a:rPr lang="en-US" b="1" dirty="0" smtClean="0"/>
              <a:t>Pioglitazone</a:t>
            </a:r>
            <a:r>
              <a:rPr lang="en-US" dirty="0" smtClean="0"/>
              <a:t> (</a:t>
            </a:r>
            <a:r>
              <a:rPr lang="en-US" dirty="0" err="1" smtClean="0"/>
              <a:t>Actos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Cardiovascular events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600200"/>
            <a:ext cx="5080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1417638"/>
            <a:ext cx="5574632" cy="4654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8421" y="6296526"/>
            <a:ext cx="509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Ferrannini</a:t>
            </a:r>
            <a:r>
              <a:rPr lang="en-US" dirty="0" smtClean="0"/>
              <a:t> and </a:t>
            </a:r>
            <a:r>
              <a:rPr lang="en-US" dirty="0" err="1" smtClean="0"/>
              <a:t>Solini</a:t>
            </a:r>
            <a:r>
              <a:rPr lang="en-US" dirty="0" smtClean="0"/>
              <a:t> (2012) Nat Rev Endo 8:495-502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38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Utilization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Biguanides</a:t>
            </a:r>
            <a:r>
              <a:rPr lang="en-US" dirty="0" smtClean="0"/>
              <a:t> </a:t>
            </a:r>
            <a:r>
              <a:rPr lang="en-US" b="1" dirty="0" smtClean="0"/>
              <a:t>Metformin</a:t>
            </a:r>
            <a:r>
              <a:rPr lang="en-US" dirty="0" smtClean="0"/>
              <a:t> and </a:t>
            </a:r>
            <a:r>
              <a:rPr lang="en-US" b="1" dirty="0" err="1" smtClean="0"/>
              <a:t>Phenformin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They cause increases in AMP levels and activation of AMPK signaling</a:t>
            </a:r>
          </a:p>
          <a:p>
            <a:r>
              <a:rPr lang="en-US" dirty="0" smtClean="0"/>
              <a:t>Mimics the effects of exercise</a:t>
            </a:r>
            <a:endParaRPr lang="en-US" dirty="0"/>
          </a:p>
        </p:txBody>
      </p:sp>
      <p:pic>
        <p:nvPicPr>
          <p:cNvPr id="10" name="Picture 9" descr="Metformin-A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55" y="1811452"/>
            <a:ext cx="3425724" cy="37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826" y="274638"/>
            <a:ext cx="72141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Nobel Prizes in Glucose Homeostasis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and MacLeod (1923 – Discovery of Insulin)</a:t>
            </a:r>
          </a:p>
          <a:p>
            <a:r>
              <a:rPr lang="en-US" dirty="0" smtClean="0"/>
              <a:t>Carl and </a:t>
            </a:r>
            <a:r>
              <a:rPr lang="en-US" dirty="0" err="1" smtClean="0"/>
              <a:t>Gerty</a:t>
            </a:r>
            <a:r>
              <a:rPr lang="en-US" dirty="0" smtClean="0"/>
              <a:t> Cori (1947 – Glycogen Regulation)</a:t>
            </a:r>
            <a:endParaRPr lang="en-US" dirty="0"/>
          </a:p>
          <a:p>
            <a:r>
              <a:rPr lang="en-US" dirty="0" smtClean="0"/>
              <a:t>Krebs and </a:t>
            </a:r>
            <a:r>
              <a:rPr lang="en-US" dirty="0" err="1" smtClean="0"/>
              <a:t>Lipman</a:t>
            </a:r>
            <a:r>
              <a:rPr lang="en-US" dirty="0" smtClean="0"/>
              <a:t> (1953 – Glycolysis and Krebs Cycle)</a:t>
            </a:r>
          </a:p>
          <a:p>
            <a:r>
              <a:rPr lang="en-US" dirty="0"/>
              <a:t>Sanger (1958 – </a:t>
            </a:r>
            <a:r>
              <a:rPr lang="en-US" dirty="0" smtClean="0"/>
              <a:t>Sequencing </a:t>
            </a:r>
            <a:r>
              <a:rPr lang="en-US" dirty="0"/>
              <a:t>Insulin Peptide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Bloch and Lynen (1964 – Fatty Acid Metabolism)</a:t>
            </a:r>
          </a:p>
          <a:p>
            <a:r>
              <a:rPr lang="en-US" dirty="0" smtClean="0"/>
              <a:t>Earl Sutherland (1971 – Second Messengers)</a:t>
            </a:r>
          </a:p>
          <a:p>
            <a:r>
              <a:rPr lang="en-US" dirty="0" smtClean="0"/>
              <a:t>Brown and Goldstein (1985 – Cholesterol Metabolism)</a:t>
            </a:r>
          </a:p>
          <a:p>
            <a:r>
              <a:rPr lang="en-US" dirty="0" smtClean="0"/>
              <a:t>Fisher and Krebs (1992 – Protein Phosphorylation)</a:t>
            </a:r>
          </a:p>
          <a:p>
            <a:r>
              <a:rPr lang="en-US" dirty="0" smtClean="0"/>
              <a:t>Gilman and </a:t>
            </a:r>
            <a:r>
              <a:rPr lang="en-US" dirty="0" err="1" smtClean="0"/>
              <a:t>Rodbel</a:t>
            </a:r>
            <a:r>
              <a:rPr lang="en-US" dirty="0" smtClean="0"/>
              <a:t> (1994 – GPCR Signaling)</a:t>
            </a:r>
          </a:p>
          <a:p>
            <a:r>
              <a:rPr lang="en-US" dirty="0" smtClean="0"/>
              <a:t>Rothman, </a:t>
            </a:r>
            <a:r>
              <a:rPr lang="en-US" dirty="0" err="1" smtClean="0"/>
              <a:t>Sheckman</a:t>
            </a:r>
            <a:r>
              <a:rPr lang="en-US" dirty="0" smtClean="0"/>
              <a:t> and </a:t>
            </a:r>
            <a:r>
              <a:rPr lang="en-US" dirty="0" err="1" smtClean="0"/>
              <a:t>Sudhof</a:t>
            </a:r>
            <a:r>
              <a:rPr lang="en-US" dirty="0" smtClean="0"/>
              <a:t> (2013 – Secretory Pathways)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8080" y="6488668"/>
            <a:ext cx="285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www.nobelprize.org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2029"/>
            <a:ext cx="1564914" cy="1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20.17.03"/>
  <p:tag name="PPTVERSION" val="14"/>
  <p:tag name="TPOS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956</TotalTime>
  <Words>1608</Words>
  <Application>Microsoft Macintosh PowerPoint</Application>
  <PresentationFormat>On-screen Show (4:3)</PresentationFormat>
  <Paragraphs>252</Paragraphs>
  <Slides>54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Diabetes and Glucagon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Nobel Prizes in Glucose Homeostasis</vt:lpstr>
      <vt:lpstr>Regulation of Blood Glucose Levels</vt:lpstr>
      <vt:lpstr>Glucose Uptake</vt:lpstr>
      <vt:lpstr>Glycolysis and Oxidative Phosphorylation</vt:lpstr>
      <vt:lpstr>Gluconeogenesis</vt:lpstr>
      <vt:lpstr>Glycogenesis</vt:lpstr>
      <vt:lpstr>Glycogenolysis</vt:lpstr>
      <vt:lpstr>Endocrine Control of Blood Glucose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Mechanisms to Increase Blood Glucose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Adrenaline and the Sympathetic Nervous System</vt:lpstr>
      <vt:lpstr>Responses to Energy Stress</vt:lpstr>
      <vt:lpstr>Roles of AMPK</vt:lpstr>
      <vt:lpstr>Pathophysiology of Glucose Control</vt:lpstr>
      <vt:lpstr>Type I Diabetes Results from a Loss of Beta Cells</vt:lpstr>
      <vt:lpstr>Type II Diabetes</vt:lpstr>
      <vt:lpstr>Why Is There Insulin Resistance</vt:lpstr>
      <vt:lpstr>How Does Insulin Resistance Lead to Hyperglycemia/Type II Diabetes?</vt:lpstr>
      <vt:lpstr>Liver Insulin Receptor Knockout</vt:lpstr>
      <vt:lpstr>Molecular Mechanisms of Insulin Resistance</vt:lpstr>
      <vt:lpstr>IRS Serine Phosphorylation</vt:lpstr>
      <vt:lpstr>Mechanisms of Insulin Resistance</vt:lpstr>
      <vt:lpstr>Nutrient Overload -&gt; Insulin Resistance</vt:lpstr>
      <vt:lpstr>Obesity is an Inflammatory State</vt:lpstr>
      <vt:lpstr>Inflammation -&gt; Insulin Resistance</vt:lpstr>
      <vt:lpstr>Lipid Accumulation -&gt; Insulin Resistance</vt:lpstr>
      <vt:lpstr>Several Potential Novel Drug Targets</vt:lpstr>
      <vt:lpstr>Treatments for Diabetes</vt:lpstr>
      <vt:lpstr>Treatments for Type I Diabetes</vt:lpstr>
      <vt:lpstr>Treatments for Type II Diabetes</vt:lpstr>
      <vt:lpstr>Store Excess Glucose I – Provide or Secrete More Insulin</vt:lpstr>
      <vt:lpstr>Store Excess Glucose II – Insulin Sensitizers</vt:lpstr>
      <vt:lpstr>Glucose Secretion</vt:lpstr>
      <vt:lpstr>Glucose Utilization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80</cp:revision>
  <dcterms:created xsi:type="dcterms:W3CDTF">2013-10-29T15:49:59Z</dcterms:created>
  <dcterms:modified xsi:type="dcterms:W3CDTF">2013-11-03T19:23:57Z</dcterms:modified>
</cp:coreProperties>
</file>